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314" r:id="rId5"/>
    <p:sldId id="340" r:id="rId6"/>
    <p:sldId id="315" r:id="rId7"/>
    <p:sldId id="316" r:id="rId8"/>
    <p:sldId id="332" r:id="rId9"/>
    <p:sldId id="341" r:id="rId10"/>
    <p:sldId id="342" r:id="rId11"/>
    <p:sldId id="333" r:id="rId12"/>
    <p:sldId id="345" r:id="rId13"/>
    <p:sldId id="320" r:id="rId14"/>
    <p:sldId id="331" r:id="rId15"/>
    <p:sldId id="346" r:id="rId16"/>
    <p:sldId id="343" r:id="rId17"/>
    <p:sldId id="347" r:id="rId18"/>
    <p:sldId id="348" r:id="rId19"/>
    <p:sldId id="344" r:id="rId20"/>
    <p:sldId id="339" r:id="rId21"/>
    <p:sldId id="328" r:id="rId22"/>
    <p:sldId id="325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73AE87-CFB7-46AF-97A6-A98AADD9D9DF}" v="749" dt="2024-04-29T17:30:56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esigning-google-maps-system-design/" TargetMode="External"/><Relationship Id="rId2" Type="http://schemas.openxmlformats.org/officeDocument/2006/relationships/hyperlink" Target="https://www.geeksforgeeks.org/requirements-gathering-introduction-processesbenefits-and-tools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geeksforgeeks.org/non-functional-requirements-in-softwareengineering" TargetMode="External"/><Relationship Id="rId4" Type="http://schemas.openxmlformats.org/officeDocument/2006/relationships/hyperlink" Target="https://www.nuclino.com/articles/functional-requirement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7C7169-7ADC-6FB9-43F0-0229FF074013}"/>
              </a:ext>
            </a:extLst>
          </p:cNvPr>
          <p:cNvSpPr txBox="1"/>
          <p:nvPr/>
        </p:nvSpPr>
        <p:spPr>
          <a:xfrm>
            <a:off x="6675811" y="5680222"/>
            <a:ext cx="396765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w/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4400">
                <a:solidFill>
                  <a:schemeClr val="bg1"/>
                </a:solidFill>
              </a:rPr>
              <a:t>GROUP 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36B343-5DB9-CF5A-33E6-DCE29B9297FD}"/>
              </a:ext>
            </a:extLst>
          </p:cNvPr>
          <p:cNvSpPr txBox="1">
            <a:spLocks/>
          </p:cNvSpPr>
          <p:nvPr/>
        </p:nvSpPr>
        <p:spPr>
          <a:xfrm>
            <a:off x="6532036" y="559183"/>
            <a:ext cx="5659983" cy="41636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ea typeface="+mj-lt"/>
                <a:cs typeface="+mj-lt"/>
              </a:rPr>
              <a:t>Road Sign and Road State Mobile Notification </a:t>
            </a:r>
            <a:endParaRPr lang="en-US" sz="4400" b="1"/>
          </a:p>
          <a:p>
            <a:r>
              <a:rPr lang="en-US" sz="4400" b="1">
                <a:ea typeface="+mj-lt"/>
                <a:cs typeface="+mj-lt"/>
              </a:rPr>
              <a:t>Application</a:t>
            </a:r>
            <a:endParaRPr lang="en-US" sz="4400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584515"/>
            <a:ext cx="10355463" cy="55443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noProof="1">
                <a:ea typeface="+mn-lt"/>
                <a:cs typeface="+mn-lt"/>
              </a:rPr>
              <a:t>Core Functionalities: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Provide alerts for upcoming road signs (stop signs, speed limits, lane changes).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Offer navigation functionalities with traffic-aware routing.</a:t>
            </a:r>
            <a:endParaRPr lang="en-US"/>
          </a:p>
          <a:p>
            <a:r>
              <a:rPr lang="en-US" sz="2400" b="1" noProof="1">
                <a:ea typeface="+mn-lt"/>
                <a:cs typeface="+mn-lt"/>
              </a:rPr>
              <a:t>User Interface and Experience:</a:t>
            </a:r>
            <a:endParaRPr lang="en-US" sz="2400" noProof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Present a clear and user-friendly map interface.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Display traffic conditions visually (color-coded map, icons).</a:t>
            </a:r>
            <a:endParaRPr lang="en-US"/>
          </a:p>
          <a:p>
            <a:r>
              <a:rPr lang="en-US" sz="2400" b="1" noProof="1">
                <a:ea typeface="+mn-lt"/>
                <a:cs typeface="+mn-lt"/>
              </a:rPr>
              <a:t>Personalization and Settings:</a:t>
            </a:r>
            <a:endParaRPr lang="en-US" sz="2400" noProof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Offer user profiles with customizable preferences (map view, units).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Allow setting preferred routes (e.g., fastest, most scenic).</a:t>
            </a:r>
            <a:endParaRPr lang="en-US"/>
          </a:p>
          <a:p>
            <a:r>
              <a:rPr lang="en-US" sz="2400" b="1" noProof="1">
                <a:ea typeface="+mn-lt"/>
                <a:cs typeface="+mn-lt"/>
              </a:rPr>
              <a:t>Advanced Features:</a:t>
            </a:r>
            <a:endParaRPr lang="en-US" sz="2400" noProof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Display estimated travel times based on real-time traffic conditions.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noProof="1">
                <a:ea typeface="+mn-lt"/>
                <a:cs typeface="+mn-lt"/>
              </a:rPr>
              <a:t>Offer alternative route suggestions in case of traffic congestion.</a:t>
            </a:r>
            <a:endParaRPr lang="en-US"/>
          </a:p>
          <a:p>
            <a:endParaRPr lang="en-US" sz="2400" noProof="1"/>
          </a:p>
          <a:p>
            <a:endParaRPr lang="en-US" sz="2400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156C-1FBB-9C79-C569-F3AE90F9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63842"/>
            <a:ext cx="10377578" cy="1514583"/>
          </a:xfrm>
        </p:spPr>
        <p:txBody>
          <a:bodyPr>
            <a:normAutofit/>
          </a:bodyPr>
          <a:lstStyle/>
          <a:p>
            <a:r>
              <a:rPr lang="en-US" b="1"/>
              <a:t>interviews with Data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0A23A-9564-F760-AAD8-1528126A02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691571"/>
            <a:ext cx="10369841" cy="41785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Work still pending</a:t>
            </a:r>
            <a:endParaRPr lang="en-US"/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3EF14-ACE2-4881-2156-1758A1018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394C6A-1C1C-B68E-0A2E-5081CFA2079A}"/>
              </a:ext>
            </a:extLst>
          </p:cNvPr>
          <p:cNvSpPr>
            <a:spLocks noGrp="1"/>
          </p:cNvSpPr>
          <p:nvPr/>
        </p:nvSpPr>
        <p:spPr>
          <a:xfrm>
            <a:off x="669984" y="365125"/>
            <a:ext cx="10852031" cy="1342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4800" b="1"/>
            </a:br>
            <a:r>
              <a:rPr lang="en-US" sz="4800" b="1"/>
              <a:t>Examination of an existing system</a:t>
            </a:r>
          </a:p>
          <a:p>
            <a:endParaRPr lang="en-US" sz="48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0B15A9-5641-12D4-8EF5-00D0AC1973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9984" y="3071798"/>
            <a:ext cx="10846278" cy="23669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b="1">
                <a:solidFill>
                  <a:schemeClr val="tx1"/>
                </a:solidFill>
              </a:rPr>
              <a:t>CASE STUDY</a:t>
            </a:r>
          </a:p>
          <a:p>
            <a:pPr marL="457200" indent="-457200">
              <a:lnSpc>
                <a:spcPct val="100000"/>
              </a:lnSpc>
              <a:buChar char="•"/>
            </a:pPr>
            <a:r>
              <a:rPr lang="en-US" sz="3600" b="1">
                <a:solidFill>
                  <a:schemeClr val="tx1"/>
                </a:solidFill>
                <a:latin typeface="Tenorite"/>
                <a:cs typeface="Times New Roman"/>
              </a:rPr>
              <a:t>Google maps</a:t>
            </a:r>
          </a:p>
          <a:p>
            <a:pPr marL="457200" indent="-457200">
              <a:lnSpc>
                <a:spcPct val="100000"/>
              </a:lnSpc>
              <a:buChar char="•"/>
            </a:pPr>
            <a:r>
              <a:rPr lang="en-US" sz="3600" b="1">
                <a:solidFill>
                  <a:schemeClr val="tx1"/>
                </a:solidFill>
                <a:latin typeface="Tenorite"/>
                <a:cs typeface="Times New Roman"/>
              </a:rPr>
              <a:t>Waze</a:t>
            </a:r>
            <a:endParaRPr lang="en-US" sz="3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A2AE-83AE-55FE-E7BC-AF0F6438D2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20327"/>
            <a:ext cx="10355463" cy="47679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>
                <a:ea typeface="+mn-lt"/>
                <a:cs typeface="+mn-lt"/>
              </a:rPr>
              <a:t>Benefits of Google maps </a:t>
            </a:r>
          </a:p>
          <a:p>
            <a:pPr algn="just"/>
            <a:r>
              <a:rPr lang="en-US" sz="2400">
                <a:ea typeface="+mn-lt"/>
                <a:cs typeface="+mn-lt"/>
              </a:rPr>
              <a:t>Accurate and up-to-date map data</a:t>
            </a:r>
            <a:endParaRPr lang="en-US" sz="2400"/>
          </a:p>
          <a:p>
            <a:pPr algn="just"/>
            <a:r>
              <a:rPr lang="en-US" sz="2400">
                <a:ea typeface="+mn-lt"/>
                <a:cs typeface="+mn-lt"/>
              </a:rPr>
              <a:t>Crowdsourced, real-time traffic data</a:t>
            </a:r>
            <a:endParaRPr lang="en-US" sz="2400"/>
          </a:p>
          <a:p>
            <a:pPr algn="just"/>
            <a:r>
              <a:rPr lang="en-US" sz="2400">
                <a:ea typeface="+mn-lt"/>
                <a:cs typeface="+mn-lt"/>
              </a:rPr>
              <a:t>Provides turn-by-turn directions for driving, walking, biking, and public transit</a:t>
            </a:r>
            <a:endParaRPr lang="en-US" sz="2400"/>
          </a:p>
          <a:p>
            <a:pPr marL="0" indent="0" algn="just">
              <a:buNone/>
            </a:pPr>
            <a:r>
              <a:rPr lang="en-US" sz="2400" b="1">
                <a:ea typeface="+mn-lt"/>
                <a:cs typeface="+mn-lt"/>
              </a:rPr>
              <a:t>Limitations of Google maps</a:t>
            </a:r>
            <a:endParaRPr lang="en-US" sz="2400"/>
          </a:p>
          <a:p>
            <a:pPr algn="just"/>
            <a:r>
              <a:rPr lang="en-US" sz="2400">
                <a:ea typeface="+mn-lt"/>
                <a:cs typeface="+mn-lt"/>
              </a:rPr>
              <a:t>Limited offline functionality: Google Maps requires an internet connection to function properly, making it less reliable in areas with poor or no internet coverage.</a:t>
            </a:r>
            <a:endParaRPr lang="en-US" sz="2400"/>
          </a:p>
          <a:p>
            <a:pPr algn="just"/>
            <a:r>
              <a:rPr lang="en-US" sz="2400">
                <a:ea typeface="+mn-lt"/>
                <a:cs typeface="+mn-lt"/>
              </a:rPr>
              <a:t>Privacy concerns: Google Maps collects and stores data on users' locations and search history, raising privacy concerns for some users.</a:t>
            </a:r>
            <a:endParaRPr lang="en-US"/>
          </a:p>
          <a:p>
            <a:pPr algn="just"/>
            <a:endParaRPr lang="en-US" sz="2400"/>
          </a:p>
          <a:p>
            <a:pPr algn="just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7A75E-B572-AB86-4F31-A12EF9C09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9FA12F-4707-1AFD-C0CF-4FC36BDF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169526"/>
          </a:xfrm>
        </p:spPr>
        <p:txBody>
          <a:bodyPr/>
          <a:lstStyle/>
          <a:p>
            <a:r>
              <a:rPr lang="en-US" b="1" cap="none"/>
              <a:t>Google Maps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714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4A37-8FD7-7724-0CC2-C2E80ED7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67" y="434225"/>
            <a:ext cx="9510621" cy="1269589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Waze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043A-09DE-246D-C242-2F5D83A08F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0022" y="1705949"/>
            <a:ext cx="9521026" cy="42312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b="1">
                <a:ea typeface="+mn-lt"/>
                <a:cs typeface="+mn-lt"/>
              </a:rPr>
              <a:t>Benefits of Waze</a:t>
            </a:r>
            <a:endParaRPr lang="en-US" sz="24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Bright, colorful, easy-to-see icons</a:t>
            </a:r>
            <a:endParaRPr lang="en-US" sz="2400"/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Crowdsourced traffic conditions mean better routes</a:t>
            </a:r>
            <a:endParaRPr lang="en-US" sz="2400"/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Social connections for drivers</a:t>
            </a:r>
            <a:endParaRPr lang="en-US" sz="2400"/>
          </a:p>
          <a:p>
            <a:pPr algn="just"/>
            <a:r>
              <a:rPr lang="en-US" sz="2400" b="1">
                <a:ea typeface="+mn-lt"/>
                <a:cs typeface="+mn-lt"/>
              </a:rPr>
              <a:t>Limitations of Waze</a:t>
            </a:r>
            <a:endParaRPr lang="en-US" sz="2400"/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Difficult to create directions from places other than your current location</a:t>
            </a:r>
            <a:endParaRPr lang="en-US" sz="2400"/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No true offline options</a:t>
            </a:r>
            <a:endParaRPr lang="en-US" sz="2400"/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Have to download maps every time when setting a route.</a:t>
            </a:r>
            <a:endParaRPr lang="en-US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52F42-59E6-3BA2-E9FB-6EF916C62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9DED-81AB-0B68-3D88-181CE76B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67" y="434225"/>
            <a:ext cx="9510621" cy="1269590"/>
          </a:xfrm>
        </p:spPr>
        <p:txBody>
          <a:bodyPr/>
          <a:lstStyle/>
          <a:p>
            <a:r>
              <a:rPr lang="en-US" b="1"/>
              <a:t>OUTCOME OF EXAMINING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2BB4F-7AD5-5125-8247-990BAD7195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0022" y="1720326"/>
            <a:ext cx="9521026" cy="45331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Enhanced Route Planning</a:t>
            </a:r>
            <a:endParaRPr lang="en-US" sz="2800">
              <a:ea typeface="+mn-l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latin typeface="Tenorite"/>
                <a:ea typeface="+mn-lt"/>
                <a:cs typeface="Times New Roman"/>
              </a:rPr>
              <a:t>Improved</a:t>
            </a:r>
            <a:r>
              <a:rPr lang="en-US" sz="2800" b="1">
                <a:latin typeface="Tenorite"/>
                <a:cs typeface="Times New Roman"/>
              </a:rPr>
              <a:t> Offline Functionality</a:t>
            </a:r>
            <a:endParaRPr lang="en-US" sz="2800">
              <a:latin typeface="Tenorite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latin typeface="Tenorite"/>
                <a:cs typeface="Times New Roman"/>
              </a:rPr>
              <a:t>User Interface Refinement</a:t>
            </a:r>
            <a:endParaRPr lang="en-US" sz="2800">
              <a:latin typeface="Tenorite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latin typeface="Tenorite"/>
                <a:cs typeface="Times New Roman"/>
              </a:rPr>
              <a:t>Enhanced Accessibility Features</a:t>
            </a:r>
            <a:endParaRPr lang="en-US" sz="2800">
              <a:latin typeface="Tenorite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latin typeface="Tenorite"/>
                <a:cs typeface="Times New Roman"/>
              </a:rPr>
              <a:t>Ensuring Information Accuracy</a:t>
            </a:r>
            <a:endParaRPr lang="en-US" sz="2800">
              <a:latin typeface="Tenorite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Reduced Reliance on Real-Time Data</a:t>
            </a: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5BE8-B4A4-DB80-7ACE-49896FBAC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5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EA71-BF71-1081-1545-6B1C554F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10226067" cy="1448747"/>
          </a:xfrm>
        </p:spPr>
        <p:txBody>
          <a:bodyPr/>
          <a:lstStyle/>
          <a:p>
            <a:br>
              <a:rPr lang="en-US" b="1"/>
            </a:br>
            <a:r>
              <a:rPr lang="en-US" b="1"/>
              <a:t>Brainstorming amongst project team members</a:t>
            </a:r>
          </a:p>
          <a:p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45F1-86A3-6369-0B78-A541A715BD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10228052" cy="37471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Offer offline functionality for basic navigation and saved routes (optional).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Integrate with car connectivity platforms (Android Auto, Apple CarPlay) (optional).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Support multiple languages for international users.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Provide clear and easy-to-understand user documentation and tutorials.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Implement a user feedback mechanism for app improvement.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Offer text-to-speech conversion for all voice alerts and information.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Implement high-contrast themes for users with visual impairments.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51C12-F05E-DCBB-6772-6B7BE348F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4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283381-085C-DCAC-EF3F-B4069CD9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3183"/>
            <a:ext cx="4896678" cy="2656341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CFD195E-27CD-BA86-185E-FF492B9EC5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3720956"/>
            <a:ext cx="5125277" cy="2309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These requirements and user stories will guide the design and implementation of the Road Sign and Road State Mobile Application.</a:t>
            </a:r>
          </a:p>
          <a:p>
            <a:r>
              <a:rPr lang="en-US" sz="2400"/>
              <a:t>Further requirements may emerge as the project progresses.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DF95754-2DB0-F075-0B10-C793722A5A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556" r="5556"/>
          <a:stretch/>
        </p:blipFill>
        <p:spPr/>
      </p:pic>
    </p:spTree>
    <p:extLst>
      <p:ext uri="{BB962C8B-B14F-4D97-AF65-F5344CB8AC3E}">
        <p14:creationId xmlns:p14="http://schemas.microsoft.com/office/powerpoint/2010/main" val="848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382A-FBC2-5F00-10BB-3916EF4A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D05AD-AFE9-E4E8-7CA3-E617D97494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1484" y="1957674"/>
            <a:ext cx="9705738" cy="3979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  <a:hlinkClick r:id="rId2"/>
              </a:rPr>
              <a:t>https://www.geeksforgeeks.org/requirements-gathering-introduction-processesbenefits-and-tools/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  <a:hlinkClick r:id="rId3"/>
              </a:rPr>
              <a:t>https://www.geeksforgeeks.org/designing-google-maps-system-design/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  <a:hlinkClick r:id="rId4"/>
              </a:rPr>
              <a:t>https://www.nuclino.com/articles/functional-requirements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  <a:hlinkClick r:id="rId5"/>
              </a:rPr>
              <a:t>https://www.geeksforgeeks.org/non-functional-requirements-in-softwareengineering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A7DED-BE3D-3AE2-BE41-90870653C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/>
              <a:t>Members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889052517"/>
              </p:ext>
            </p:extLst>
          </p:nvPr>
        </p:nvGraphicFramePr>
        <p:xfrm>
          <a:off x="923925" y="2009775"/>
          <a:ext cx="10323445" cy="3372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453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3278908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</a:tblGrid>
              <a:tr h="56200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NAME</a:t>
                      </a:r>
                      <a:endParaRPr lang="en-US"/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MATRICULE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Tenorite"/>
                        </a:rPr>
                        <a:t>ABO STEVE AKUM</a:t>
                      </a: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FE21A125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62009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Tenorite"/>
                        </a:rPr>
                        <a:t>CHINEPOH DIVINE-FAVOUR</a:t>
                      </a: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FE21A159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91131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JENNA EBOT AGBOR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LANGEH MOHAMMED YIENEH</a:t>
                      </a: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NDEH TAMINANG</a:t>
                      </a: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FE21A246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AD756-6558-FBE4-9110-7CB7F841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151" y="1982926"/>
            <a:ext cx="5674360" cy="3200400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br>
              <a:rPr lang="en-US"/>
            </a:br>
            <a:r>
              <a:rPr lang="en-US"/>
              <a:t>Task II</a:t>
            </a:r>
            <a:br>
              <a:rPr lang="en-US"/>
            </a:br>
            <a:br>
              <a:rPr lang="en-US"/>
            </a:br>
            <a:r>
              <a:rPr lang="en-US"/>
              <a:t>Requirement gathering</a:t>
            </a:r>
          </a:p>
        </p:txBody>
      </p:sp>
    </p:spTree>
    <p:extLst>
      <p:ext uri="{BB962C8B-B14F-4D97-AF65-F5344CB8AC3E}">
        <p14:creationId xmlns:p14="http://schemas.microsoft.com/office/powerpoint/2010/main" val="418678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760" y="273448"/>
            <a:ext cx="5057104" cy="123834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759" y="1513177"/>
            <a:ext cx="5057103" cy="8659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/>
              <a:t>Github</a:t>
            </a:r>
            <a:r>
              <a:rPr lang="en-US" b="1"/>
              <a:t>: </a:t>
            </a:r>
            <a:r>
              <a:rPr lang="en-US" sz="1800" b="1"/>
              <a:t>https://github.com/Langeh03/Group14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4325"/>
            <a:ext cx="5181600" cy="1298567"/>
          </a:xfrm>
        </p:spPr>
        <p:txBody>
          <a:bodyPr/>
          <a:lstStyle/>
          <a:p>
            <a:r>
              <a:rPr lang="en-US" b="1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183442"/>
            <a:ext cx="5181600" cy="3790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600"/>
              <a:t>Introduction </a:t>
            </a:r>
          </a:p>
          <a:p>
            <a:pPr marL="457200" indent="-457200">
              <a:buAutoNum type="arabicPeriod"/>
            </a:pPr>
            <a:r>
              <a:rPr lang="en-US" sz="2600">
                <a:latin typeface="Arial"/>
                <a:cs typeface="Arial"/>
              </a:rPr>
              <a:t>Project Scope</a:t>
            </a:r>
          </a:p>
          <a:p>
            <a:pPr marL="457200" indent="-457200">
              <a:buAutoNum type="arabicPeriod"/>
            </a:pPr>
            <a:r>
              <a:rPr lang="en-US" sz="2600"/>
              <a:t>Identification Of Stakeholders</a:t>
            </a:r>
          </a:p>
          <a:p>
            <a:pPr marL="457200" indent="-457200">
              <a:buAutoNum type="arabicPeriod"/>
            </a:pPr>
            <a:r>
              <a:rPr lang="en-US" sz="2600"/>
              <a:t>Data Collection</a:t>
            </a:r>
          </a:p>
          <a:p>
            <a:pPr marL="457200" indent="-457200">
              <a:buAutoNum type="arabicPeriod"/>
            </a:pPr>
            <a:r>
              <a:rPr lang="en-US" sz="2600"/>
              <a:t>Conclusion</a:t>
            </a:r>
          </a:p>
          <a:p>
            <a:pPr marL="457200" indent="-457200">
              <a:buAutoNum type="arabicPeriod"/>
            </a:pPr>
            <a:r>
              <a:rPr lang="en-US" sz="2600"/>
              <a:t>References</a:t>
            </a:r>
          </a:p>
          <a:p>
            <a:pPr marL="457200" indent="-457200">
              <a:buAutoNum type="arabicPeriod"/>
            </a:pPr>
            <a:endParaRPr lang="en-US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834" y="869734"/>
            <a:ext cx="5181600" cy="5108479"/>
          </a:xfrm>
        </p:spPr>
        <p:txBody>
          <a:bodyPr>
            <a:normAutofit/>
          </a:bodyPr>
          <a:lstStyle/>
          <a:p>
            <a:br>
              <a:rPr lang="en-US"/>
            </a:br>
            <a:br>
              <a:rPr lang="en-US"/>
            </a:br>
            <a:r>
              <a:rPr lang="en-US"/>
              <a:t>Introduction</a:t>
            </a:r>
            <a:br>
              <a:rPr lang="en-US"/>
            </a:br>
            <a:br>
              <a:rPr lang="en-US"/>
            </a:br>
            <a:r>
              <a:rPr lang="en-US" sz="3200"/>
              <a:t>What is Requirement gathering?...</a:t>
            </a:r>
            <a:br>
              <a:rPr lang="en-US" sz="3200"/>
            </a:br>
            <a:r>
              <a:rPr lang="en-US" sz="6600"/>
              <a:t>    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199B1C1-1D47-E454-C605-8CDDF4DD26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42" b="342"/>
          <a:stretch/>
        </p:blipFill>
        <p:spPr/>
      </p:pic>
      <p:pic>
        <p:nvPicPr>
          <p:cNvPr id="3" name="Picture 2" descr="A yellow face with a hand on it&#10;&#10;Description automatically generated">
            <a:extLst>
              <a:ext uri="{FF2B5EF4-FFF2-40B4-BE49-F238E27FC236}">
                <a16:creationId xmlns:a16="http://schemas.microsoft.com/office/drawing/2014/main" id="{36FF2A24-2C7A-7071-4184-8802A3E08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414" y="5002782"/>
            <a:ext cx="6477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B51D-F05B-452A-0BEE-40EB1C9D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33" y="765297"/>
            <a:ext cx="5697199" cy="29008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/>
              <a:t>define project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D228F-9BB9-6027-CF3B-A97958C92C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2344" y="3675646"/>
            <a:ext cx="5347632" cy="3028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/>
              <a:t>“</a:t>
            </a:r>
            <a:r>
              <a:rPr lang="en-US" sz="3200">
                <a:ea typeface="+mn-lt"/>
                <a:cs typeface="+mn-lt"/>
              </a:rPr>
              <a:t>Delivering road sign</a:t>
            </a:r>
            <a:r>
              <a:rPr lang="en-US" sz="3200"/>
              <a:t> information and road state notification to drivers in a convenient and user friendly manner</a:t>
            </a:r>
            <a:r>
              <a:rPr lang="en-US" sz="2400" b="1"/>
              <a:t>”</a:t>
            </a:r>
            <a:endParaRPr lang="en-US" b="1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6DDCA0F-B621-7C15-EB52-26EB16B9DF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489" r="5489"/>
          <a:stretch/>
        </p:blipFill>
        <p:spPr/>
      </p:pic>
    </p:spTree>
    <p:extLst>
      <p:ext uri="{BB962C8B-B14F-4D97-AF65-F5344CB8AC3E}">
        <p14:creationId xmlns:p14="http://schemas.microsoft.com/office/powerpoint/2010/main" val="20797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19E5-6064-BD7F-3320-D705E7DD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272" y="2403318"/>
            <a:ext cx="6243732" cy="2689629"/>
          </a:xfrm>
        </p:spPr>
        <p:txBody>
          <a:bodyPr/>
          <a:lstStyle/>
          <a:p>
            <a:r>
              <a:rPr lang="en-US"/>
              <a:t>Identification of Stakeholders</a:t>
            </a:r>
          </a:p>
        </p:txBody>
      </p:sp>
      <p:pic>
        <p:nvPicPr>
          <p:cNvPr id="5" name="Picture Placeholder 4" descr="A person holding a magnifying glass over a diagram&#10;&#10;Description automatically generated">
            <a:extLst>
              <a:ext uri="{FF2B5EF4-FFF2-40B4-BE49-F238E27FC236}">
                <a16:creationId xmlns:a16="http://schemas.microsoft.com/office/drawing/2014/main" id="{6D850EBB-FC91-199E-5F50-65F79223EB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31698" t="-210" r="14843"/>
          <a:stretch/>
        </p:blipFill>
        <p:spPr>
          <a:xfrm>
            <a:off x="0" y="-10160"/>
            <a:ext cx="6114392" cy="6872397"/>
          </a:xfrm>
        </p:spPr>
      </p:pic>
    </p:spTree>
    <p:extLst>
      <p:ext uri="{BB962C8B-B14F-4D97-AF65-F5344CB8AC3E}">
        <p14:creationId xmlns:p14="http://schemas.microsoft.com/office/powerpoint/2010/main" val="41799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2B61-8DD8-C95E-5C8D-EAF2CF51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158546"/>
          </a:xfrm>
        </p:spPr>
        <p:txBody>
          <a:bodyPr>
            <a:normAutofit/>
          </a:bodyPr>
          <a:lstStyle/>
          <a:p>
            <a:r>
              <a:rPr lang="en-US" sz="4000">
                <a:latin typeface="Tenorite"/>
                <a:cs typeface="Times New Roman"/>
              </a:rPr>
              <a:t>Stakeholders</a:t>
            </a:r>
            <a:endParaRPr lang="en-US" sz="4000">
              <a:latin typeface="Tenorit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E389-3ED7-6191-02B4-13AC32A78E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6238"/>
            <a:ext cx="4992709" cy="3753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800" b="1">
                <a:latin typeface="Tenorite"/>
                <a:cs typeface="Times New Roman"/>
              </a:rPr>
              <a:t>Primary Users</a:t>
            </a:r>
            <a:endParaRPr lang="en-US" sz="2800" b="1">
              <a:latin typeface="Tenorite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 sz="2400">
                <a:latin typeface="Tenorite"/>
                <a:cs typeface="Times New Roman"/>
              </a:rPr>
              <a:t>Drivers</a:t>
            </a:r>
          </a:p>
          <a:p>
            <a:pPr>
              <a:lnSpc>
                <a:spcPct val="100000"/>
              </a:lnSpc>
              <a:buAutoNum type="arabicPeriod"/>
            </a:pPr>
            <a:r>
              <a:rPr lang="en-US" sz="3200">
                <a:latin typeface="Tenorite"/>
                <a:cs typeface="Times New Roman"/>
              </a:rPr>
              <a:t> </a:t>
            </a:r>
            <a:r>
              <a:rPr lang="en-US" sz="3200" b="1">
                <a:latin typeface="Tenorite"/>
                <a:cs typeface="Times New Roman"/>
              </a:rPr>
              <a:t> </a:t>
            </a:r>
            <a:r>
              <a:rPr lang="en-US" sz="2800" b="1">
                <a:latin typeface="Tenorite"/>
                <a:cs typeface="Times New Roman"/>
              </a:rPr>
              <a:t>Secondary Users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 sz="2400">
                <a:latin typeface="Tenorite"/>
                <a:cs typeface="Times New Roman"/>
              </a:rPr>
              <a:t>Passengers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 sz="2400">
                <a:ea typeface="+mn-lt"/>
                <a:cs typeface="+mn-lt"/>
              </a:rPr>
              <a:t>Cyclists and Pedestrians</a:t>
            </a:r>
            <a:endParaRPr lang="en-US" sz="2400">
              <a:latin typeface="Tenorite"/>
              <a:cs typeface="Times New Roman"/>
            </a:endParaRPr>
          </a:p>
          <a:p>
            <a:pPr>
              <a:buAutoNum type="arabicPeriod"/>
            </a:pPr>
            <a:endParaRPr lang="en-US" sz="1600" b="1">
              <a:latin typeface="Times New Roman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8CB87-4291-D523-9E03-DFB7CFAA17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42360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>
                <a:latin typeface="Tenorite"/>
                <a:cs typeface="Times New Roman"/>
              </a:rPr>
              <a:t>3. </a:t>
            </a:r>
            <a:r>
              <a:rPr lang="en-US" sz="2800" b="1">
                <a:latin typeface="Tenorite"/>
                <a:cs typeface="Times New Roman"/>
              </a:rPr>
              <a:t> Data Providers</a:t>
            </a:r>
            <a:endParaRPr lang="en-US" sz="2800" b="1">
              <a:latin typeface="Tenorite"/>
            </a:endParaRPr>
          </a:p>
          <a:p>
            <a:pPr lvl="2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2400">
                <a:latin typeface="Tenorite"/>
                <a:cs typeface="Times New Roman"/>
              </a:rPr>
              <a:t>Government Agencies</a:t>
            </a:r>
          </a:p>
          <a:p>
            <a:pPr lvl="2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2400">
                <a:latin typeface="Tenorite"/>
                <a:cs typeface="Times New Roman"/>
              </a:rPr>
              <a:t>Private Navigation Companies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b="1">
                <a:latin typeface="Times New Roman"/>
                <a:cs typeface="Times New Roman"/>
              </a:rPr>
              <a:t>4. </a:t>
            </a:r>
            <a:r>
              <a:rPr lang="en-US" sz="2800" b="1">
                <a:latin typeface="Tenorite"/>
                <a:cs typeface="Times New Roman"/>
              </a:rPr>
              <a:t> App developers and maintainers</a:t>
            </a:r>
          </a:p>
          <a:p>
            <a:pPr lvl="2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2400">
                <a:latin typeface="Tenorite"/>
                <a:cs typeface="Times New Roman"/>
              </a:rPr>
              <a:t>Software Developers</a:t>
            </a:r>
          </a:p>
          <a:p>
            <a:pPr lvl="2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2400">
                <a:latin typeface="Tenorite"/>
                <a:cs typeface="Times New Roman"/>
              </a:rPr>
              <a:t>UI/UX Designers</a:t>
            </a:r>
          </a:p>
          <a:p>
            <a:pPr marL="457200" indent="-457200">
              <a:lnSpc>
                <a:spcPct val="110000"/>
              </a:lnSpc>
            </a:pPr>
            <a:endParaRPr lang="en-US" sz="1400">
              <a:latin typeface="Times New Roman"/>
              <a:cs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B64E8-8F6B-A67C-1D37-5FE8B0390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0764-02D2-2CDC-C0CB-7A8873E4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62831"/>
            <a:ext cx="4968564" cy="2359777"/>
          </a:xfrm>
        </p:spPr>
        <p:txBody>
          <a:bodyPr>
            <a:normAutofit/>
          </a:bodyPr>
          <a:lstStyle/>
          <a:p>
            <a:r>
              <a:rPr lang="en-US" baseline="0">
                <a:latin typeface="Tenorite"/>
                <a:ea typeface="Arial"/>
                <a:cs typeface="Arial"/>
              </a:rPr>
              <a:t>Data Collection</a:t>
            </a:r>
            <a:r>
              <a:rPr lang="en-US">
                <a:latin typeface="Tenorite"/>
                <a:ea typeface="Arial"/>
                <a:cs typeface="Arial"/>
              </a:rPr>
              <a:t>​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6C431-3D54-B8FC-4D78-02D8EC525F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58F78C-65D1-4415-BF13-28433DF65E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394" r="20394"/>
          <a:stretch/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E4D994-B87B-6EF9-D75E-8692DDDD99C5}"/>
              </a:ext>
            </a:extLst>
          </p:cNvPr>
          <p:cNvSpPr txBox="1">
            <a:spLocks/>
          </p:cNvSpPr>
          <p:nvPr/>
        </p:nvSpPr>
        <p:spPr>
          <a:xfrm>
            <a:off x="6090249" y="3014968"/>
            <a:ext cx="4982941" cy="32367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400"/>
              <a:t>Interviews with stakeholders</a:t>
            </a:r>
            <a:endParaRPr lang="en-US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400"/>
              <a:t>Examination of an existing system</a:t>
            </a:r>
            <a:endParaRPr lang="en-US" sz="2400">
              <a:cs typeface="Arial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en-US" sz="2400">
                <a:latin typeface="Tenorite"/>
                <a:cs typeface="Times New Roman"/>
              </a:rPr>
              <a:t>Brainstorming amongst project team members</a:t>
            </a:r>
            <a:endParaRPr lang="en-US" sz="2400">
              <a:latin typeface="Tenorite"/>
              <a:cs typeface="Arial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90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94DDE6-F211-A142-1DD7-937F297A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4" y="303397"/>
            <a:ext cx="4968564" cy="2359777"/>
          </a:xfrm>
        </p:spPr>
        <p:txBody>
          <a:bodyPr>
            <a:normAutofit/>
          </a:bodyPr>
          <a:lstStyle/>
          <a:p>
            <a:pPr algn="r"/>
            <a:r>
              <a:rPr lang="en-US" sz="5400" b="1">
                <a:cs typeface="Arial"/>
              </a:rPr>
              <a:t>Interview with drivers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7872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Custom</vt:lpstr>
      <vt:lpstr>PowerPoint Presentation</vt:lpstr>
      <vt:lpstr>  Task II  Requirement gathering</vt:lpstr>
      <vt:lpstr>Agenda</vt:lpstr>
      <vt:lpstr>  Introduction  What is Requirement gathering?...     </vt:lpstr>
      <vt:lpstr>define project scope</vt:lpstr>
      <vt:lpstr>Identification of Stakeholders</vt:lpstr>
      <vt:lpstr>Stakeholders</vt:lpstr>
      <vt:lpstr>Data Collection​</vt:lpstr>
      <vt:lpstr>Interview with drivers</vt:lpstr>
      <vt:lpstr>PowerPoint Presentation</vt:lpstr>
      <vt:lpstr>interviews with Data providers</vt:lpstr>
      <vt:lpstr>PowerPoint Presentation</vt:lpstr>
      <vt:lpstr>Google Maps</vt:lpstr>
      <vt:lpstr>Waze</vt:lpstr>
      <vt:lpstr>OUTCOME OF EXAMINING CASE STUDY</vt:lpstr>
      <vt:lpstr> Brainstorming amongst project team members </vt:lpstr>
      <vt:lpstr>conclusion</vt:lpstr>
      <vt:lpstr>references</vt:lpstr>
      <vt:lpstr>Members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2</cp:revision>
  <dcterms:created xsi:type="dcterms:W3CDTF">2024-04-21T14:47:22Z</dcterms:created>
  <dcterms:modified xsi:type="dcterms:W3CDTF">2024-04-29T17:33:52Z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